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al Unicode Bold" charset="1" panose="020B0704020202020204"/>
      <p:regular r:id="rId13"/>
    </p:embeddedFont>
    <p:embeddedFont>
      <p:font typeface="Maven Pro" charset="1" panose="00000500000000000000"/>
      <p:regular r:id="rId14"/>
    </p:embeddedFont>
    <p:embeddedFont>
      <p:font typeface="Open Sans Bold" charset="1" panose="020B0806030504020204"/>
      <p:regular r:id="rId15"/>
    </p:embeddedFont>
    <p:embeddedFont>
      <p:font typeface="Open Sans" charset="1" panose="020B0606030504020204"/>
      <p:regular r:id="rId16"/>
    </p:embeddedFont>
    <p:embeddedFont>
      <p:font typeface="Maven Pro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297025" y="62960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039083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57548" y="293921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077308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4542983" y="-104775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3411" y="1918979"/>
            <a:ext cx="14768481" cy="3935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b="true" sz="9399">
                <a:solidFill>
                  <a:srgbClr val="25293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SELF-DRIVING CAR </a:t>
            </a:r>
            <a:r>
              <a:rPr lang="en-US" b="true" sz="9399">
                <a:solidFill>
                  <a:srgbClr val="25293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RACING GAME: A REINFORCEMENT LEARNING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45017" y="7504554"/>
            <a:ext cx="11006531" cy="239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M</a:t>
            </a: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d. Rajib Hossain              1921038042</a:t>
            </a:r>
          </a:p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S M Samiul Haq                  2011103042</a:t>
            </a:r>
          </a:p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MD Mohaiminul Islam         2012138042</a:t>
            </a:r>
          </a:p>
          <a:p>
            <a:pPr algn="ctr">
              <a:lnSpc>
                <a:spcPts val="3784"/>
              </a:lnSpc>
            </a:pPr>
            <a:r>
              <a:rPr lang="en-US" sz="378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Jannatul Ferdous Prome    2021770042</a:t>
            </a:r>
          </a:p>
          <a:p>
            <a:pPr algn="ctr">
              <a:lnSpc>
                <a:spcPts val="378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71683" y="8822520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6220" y="3422098"/>
            <a:ext cx="17535760" cy="1721402"/>
            <a:chOff x="0" y="0"/>
            <a:chExt cx="2570527" cy="2523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0527" cy="252336"/>
            </a:xfrm>
            <a:custGeom>
              <a:avLst/>
              <a:gdLst/>
              <a:ahLst/>
              <a:cxnLst/>
              <a:rect r="r" b="b" t="t" l="l"/>
              <a:pathLst>
                <a:path h="252336" w="2570527">
                  <a:moveTo>
                    <a:pt x="2367327" y="0"/>
                  </a:moveTo>
                  <a:cubicBezTo>
                    <a:pt x="2479551" y="0"/>
                    <a:pt x="2570527" y="56487"/>
                    <a:pt x="2570527" y="126168"/>
                  </a:cubicBezTo>
                  <a:cubicBezTo>
                    <a:pt x="2570527" y="195849"/>
                    <a:pt x="2479551" y="252336"/>
                    <a:pt x="2367327" y="252336"/>
                  </a:cubicBezTo>
                  <a:lnTo>
                    <a:pt x="203200" y="252336"/>
                  </a:lnTo>
                  <a:cubicBezTo>
                    <a:pt x="90976" y="252336"/>
                    <a:pt x="0" y="195849"/>
                    <a:pt x="0" y="126168"/>
                  </a:cubicBezTo>
                  <a:cubicBezTo>
                    <a:pt x="0" y="564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570527" cy="29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Overview:</a:t>
              </a:r>
              <a:r>
                <a:rPr lang="en-US" sz="24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Creating an intelligent racing game where AI agents learn to navigate tracks using reinforcement learning for autonomous driving simulation.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57428" y="5965185"/>
            <a:ext cx="11653344" cy="3834540"/>
            <a:chOff x="0" y="0"/>
            <a:chExt cx="3069193" cy="1009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9193" cy="1009920"/>
            </a:xfrm>
            <a:custGeom>
              <a:avLst/>
              <a:gdLst/>
              <a:ahLst/>
              <a:cxnLst/>
              <a:rect r="r" b="b" t="t" l="l"/>
              <a:pathLst>
                <a:path h="1009920" w="3069193">
                  <a:moveTo>
                    <a:pt x="33882" y="0"/>
                  </a:moveTo>
                  <a:lnTo>
                    <a:pt x="3035312" y="0"/>
                  </a:lnTo>
                  <a:cubicBezTo>
                    <a:pt x="3044298" y="0"/>
                    <a:pt x="3052916" y="3570"/>
                    <a:pt x="3059270" y="9924"/>
                  </a:cubicBezTo>
                  <a:cubicBezTo>
                    <a:pt x="3065624" y="16278"/>
                    <a:pt x="3069193" y="24896"/>
                    <a:pt x="3069193" y="33882"/>
                  </a:cubicBezTo>
                  <a:lnTo>
                    <a:pt x="3069193" y="976038"/>
                  </a:lnTo>
                  <a:cubicBezTo>
                    <a:pt x="3069193" y="994750"/>
                    <a:pt x="3054024" y="1009920"/>
                    <a:pt x="3035312" y="1009920"/>
                  </a:cubicBezTo>
                  <a:lnTo>
                    <a:pt x="33882" y="1009920"/>
                  </a:lnTo>
                  <a:cubicBezTo>
                    <a:pt x="15169" y="1009920"/>
                    <a:pt x="0" y="994750"/>
                    <a:pt x="0" y="976038"/>
                  </a:cubicBezTo>
                  <a:lnTo>
                    <a:pt x="0" y="33882"/>
                  </a:lnTo>
                  <a:cubicBezTo>
                    <a:pt x="0" y="15169"/>
                    <a:pt x="15169" y="0"/>
                    <a:pt x="33882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69193" cy="1067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Objectives: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Train an AI agent to drive a car on a racetrack using reinforcement learning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 through trial-and-error to stay on track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Optimize lap completion time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Avoid crashes and penalties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Demonstrate continuous improvement over training episodes</a:t>
              </a:r>
            </a:p>
            <a:p>
              <a:pPr algn="l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84557" y="406399"/>
            <a:ext cx="6918887" cy="334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PROBLEM STATEMENT &amp; OBJECTIVE</a:t>
            </a:r>
          </a:p>
          <a:p>
            <a:pPr algn="ctr">
              <a:lnSpc>
                <a:spcPts val="6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17945" y="715962"/>
            <a:ext cx="14913816" cy="254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TOOLS &amp; T</a:t>
            </a:r>
            <a:r>
              <a:rPr lang="en-US" b="true" sz="8000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ECHNOLOGIES USED</a:t>
            </a:r>
          </a:p>
          <a:p>
            <a:pPr algn="ctr">
              <a:lnSpc>
                <a:spcPts val="64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5453" y="8928841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1576" y="8928841"/>
            <a:ext cx="9776840" cy="1128092"/>
            <a:chOff x="0" y="0"/>
            <a:chExt cx="352215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2150" cy="406400"/>
            </a:xfrm>
            <a:custGeom>
              <a:avLst/>
              <a:gdLst/>
              <a:ahLst/>
              <a:cxnLst/>
              <a:rect r="r" b="b" t="t" l="l"/>
              <a:pathLst>
                <a:path h="406400" w="3522150">
                  <a:moveTo>
                    <a:pt x="3318950" y="0"/>
                  </a:moveTo>
                  <a:cubicBezTo>
                    <a:pt x="3431174" y="0"/>
                    <a:pt x="3522150" y="90976"/>
                    <a:pt x="3522150" y="203200"/>
                  </a:cubicBezTo>
                  <a:cubicBezTo>
                    <a:pt x="3522150" y="315424"/>
                    <a:pt x="3431174" y="406400"/>
                    <a:pt x="33189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221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tools create a full learning setup where the AI interacts with the game and improves over time.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6220" y="3190045"/>
            <a:ext cx="5183035" cy="2245429"/>
            <a:chOff x="0" y="0"/>
            <a:chExt cx="1021436" cy="442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1436" cy="442513"/>
            </a:xfrm>
            <a:custGeom>
              <a:avLst/>
              <a:gdLst/>
              <a:ahLst/>
              <a:cxnLst/>
              <a:rect r="r" b="b" t="t" l="l"/>
              <a:pathLst>
                <a:path h="442513" w="1021436">
                  <a:moveTo>
                    <a:pt x="818236" y="0"/>
                  </a:moveTo>
                  <a:cubicBezTo>
                    <a:pt x="930460" y="0"/>
                    <a:pt x="1021436" y="99060"/>
                    <a:pt x="1021436" y="221257"/>
                  </a:cubicBezTo>
                  <a:cubicBezTo>
                    <a:pt x="1021436" y="343453"/>
                    <a:pt x="930460" y="442513"/>
                    <a:pt x="818236" y="442513"/>
                  </a:cubicBezTo>
                  <a:lnTo>
                    <a:pt x="203200" y="442513"/>
                  </a:lnTo>
                  <a:cubicBezTo>
                    <a:pt x="90976" y="442513"/>
                    <a:pt x="0" y="343453"/>
                    <a:pt x="0" y="221257"/>
                  </a:cubicBezTo>
                  <a:cubicBezTo>
                    <a:pt x="0" y="99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21436" cy="480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Game Engine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PyGame</a:t>
              </a: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- Simple, beginner-friendly 2D game development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Handles rendering, event management, and game loop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63444" y="3255963"/>
            <a:ext cx="4686371" cy="2770854"/>
            <a:chOff x="0" y="0"/>
            <a:chExt cx="888118" cy="5251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8118" cy="525107"/>
            </a:xfrm>
            <a:custGeom>
              <a:avLst/>
              <a:gdLst/>
              <a:ahLst/>
              <a:cxnLst/>
              <a:rect r="r" b="b" t="t" l="l"/>
              <a:pathLst>
                <a:path h="525107" w="888118">
                  <a:moveTo>
                    <a:pt x="684918" y="0"/>
                  </a:moveTo>
                  <a:cubicBezTo>
                    <a:pt x="797142" y="0"/>
                    <a:pt x="888118" y="117549"/>
                    <a:pt x="888118" y="262553"/>
                  </a:cubicBezTo>
                  <a:cubicBezTo>
                    <a:pt x="888118" y="407557"/>
                    <a:pt x="797142" y="525107"/>
                    <a:pt x="684918" y="525107"/>
                  </a:cubicBezTo>
                  <a:lnTo>
                    <a:pt x="203200" y="525107"/>
                  </a:lnTo>
                  <a:cubicBezTo>
                    <a:pt x="90976" y="525107"/>
                    <a:pt x="0" y="407557"/>
                    <a:pt x="0" y="262553"/>
                  </a:cubicBezTo>
                  <a:cubicBezTo>
                    <a:pt x="0" y="1175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88118" cy="563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 Visualization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Matplotlib</a:t>
              </a: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- Training progress graphs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Visualizing learning curves and performance metrics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00526" y="3255963"/>
            <a:ext cx="5961648" cy="2259775"/>
            <a:chOff x="0" y="0"/>
            <a:chExt cx="1167421" cy="442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7421" cy="442513"/>
            </a:xfrm>
            <a:custGeom>
              <a:avLst/>
              <a:gdLst/>
              <a:ahLst/>
              <a:cxnLst/>
              <a:rect r="r" b="b" t="t" l="l"/>
              <a:pathLst>
                <a:path h="442513" w="1167421">
                  <a:moveTo>
                    <a:pt x="964221" y="0"/>
                  </a:moveTo>
                  <a:cubicBezTo>
                    <a:pt x="1076445" y="0"/>
                    <a:pt x="1167421" y="99060"/>
                    <a:pt x="1167421" y="221257"/>
                  </a:cubicBezTo>
                  <a:cubicBezTo>
                    <a:pt x="1167421" y="343453"/>
                    <a:pt x="1076445" y="442513"/>
                    <a:pt x="964221" y="442513"/>
                  </a:cubicBezTo>
                  <a:lnTo>
                    <a:pt x="203200" y="442513"/>
                  </a:lnTo>
                  <a:cubicBezTo>
                    <a:pt x="90976" y="442513"/>
                    <a:pt x="0" y="343453"/>
                    <a:pt x="0" y="221257"/>
                  </a:cubicBezTo>
                  <a:cubicBezTo>
                    <a:pt x="0" y="99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67421" cy="480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AI Framework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Q-Learning / Deep Q-Network (DQN)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Using NumPy or PyTorch for reinforcement learning implementation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39084" y="6258422"/>
            <a:ext cx="6366369" cy="2240603"/>
            <a:chOff x="0" y="0"/>
            <a:chExt cx="1154731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4731" cy="406400"/>
            </a:xfrm>
            <a:custGeom>
              <a:avLst/>
              <a:gdLst/>
              <a:ahLst/>
              <a:cxnLst/>
              <a:rect r="r" b="b" t="t" l="l"/>
              <a:pathLst>
                <a:path h="406400" w="1154731">
                  <a:moveTo>
                    <a:pt x="951531" y="0"/>
                  </a:moveTo>
                  <a:cubicBezTo>
                    <a:pt x="1063755" y="0"/>
                    <a:pt x="1154731" y="90976"/>
                    <a:pt x="1154731" y="203200"/>
                  </a:cubicBezTo>
                  <a:cubicBezTo>
                    <a:pt x="1154731" y="315424"/>
                    <a:pt x="1063755" y="406400"/>
                    <a:pt x="9515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5473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Demo Creation:</a:t>
              </a: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ScreenRec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Recording gameplay and training demonstrations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6258422"/>
            <a:ext cx="7420679" cy="2266572"/>
            <a:chOff x="0" y="0"/>
            <a:chExt cx="1462415" cy="4466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62415" cy="446680"/>
            </a:xfrm>
            <a:custGeom>
              <a:avLst/>
              <a:gdLst/>
              <a:ahLst/>
              <a:cxnLst/>
              <a:rect r="r" b="b" t="t" l="l"/>
              <a:pathLst>
                <a:path h="446680" w="1462415">
                  <a:moveTo>
                    <a:pt x="1259215" y="0"/>
                  </a:moveTo>
                  <a:cubicBezTo>
                    <a:pt x="1371440" y="0"/>
                    <a:pt x="1462415" y="99993"/>
                    <a:pt x="1462415" y="223340"/>
                  </a:cubicBezTo>
                  <a:cubicBezTo>
                    <a:pt x="1462415" y="346687"/>
                    <a:pt x="1371440" y="446680"/>
                    <a:pt x="1259215" y="446680"/>
                  </a:cubicBezTo>
                  <a:lnTo>
                    <a:pt x="203200" y="446680"/>
                  </a:lnTo>
                  <a:cubicBezTo>
                    <a:pt x="90976" y="446680"/>
                    <a:pt x="0" y="346687"/>
                    <a:pt x="0" y="223340"/>
                  </a:cubicBezTo>
                  <a:cubicBezTo>
                    <a:pt x="0" y="9999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62415" cy="48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Code Management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GitHub</a:t>
              </a: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- Version control and collaboration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Structured repository with commits from all team members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1264" y="573468"/>
            <a:ext cx="10441907" cy="173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6"/>
              </a:lnSpc>
            </a:pPr>
            <a:r>
              <a:rPr lang="en-US" b="true" sz="8033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</a:t>
            </a:r>
            <a:r>
              <a:rPr lang="en-US" b="true" sz="8033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ORK DONE SO FAR</a:t>
            </a:r>
          </a:p>
          <a:p>
            <a:pPr algn="ctr">
              <a:lnSpc>
                <a:spcPts val="6426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29149" y="1933575"/>
            <a:ext cx="17052689" cy="7562876"/>
            <a:chOff x="0" y="0"/>
            <a:chExt cx="4491243" cy="1991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1243" cy="1991869"/>
            </a:xfrm>
            <a:custGeom>
              <a:avLst/>
              <a:gdLst/>
              <a:ahLst/>
              <a:cxnLst/>
              <a:rect r="r" b="b" t="t" l="l"/>
              <a:pathLst>
                <a:path h="1991869" w="4491243">
                  <a:moveTo>
                    <a:pt x="23154" y="0"/>
                  </a:moveTo>
                  <a:lnTo>
                    <a:pt x="4468089" y="0"/>
                  </a:lnTo>
                  <a:cubicBezTo>
                    <a:pt x="4480877" y="0"/>
                    <a:pt x="4491243" y="10366"/>
                    <a:pt x="4491243" y="23154"/>
                  </a:cubicBezTo>
                  <a:lnTo>
                    <a:pt x="4491243" y="1968715"/>
                  </a:lnTo>
                  <a:cubicBezTo>
                    <a:pt x="4491243" y="1981502"/>
                    <a:pt x="4480877" y="1991869"/>
                    <a:pt x="4468089" y="1991869"/>
                  </a:cubicBezTo>
                  <a:lnTo>
                    <a:pt x="23154" y="1991869"/>
                  </a:lnTo>
                  <a:cubicBezTo>
                    <a:pt x="10366" y="1991869"/>
                    <a:pt x="0" y="1981502"/>
                    <a:pt x="0" y="1968715"/>
                  </a:cubicBezTo>
                  <a:lnTo>
                    <a:pt x="0" y="23154"/>
                  </a:lnTo>
                  <a:cubicBezTo>
                    <a:pt x="0" y="10366"/>
                    <a:pt x="10366" y="0"/>
                    <a:pt x="23154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91243" cy="202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9149" y="1968845"/>
            <a:ext cx="16829702" cy="800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Pr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oject Setup &amp; Planning: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Completed project structure, GitHub repository initialization, and task distribution among team members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Basic Game Framework: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Implemented 2D racetrack (rectangle/figure-8 shape) with PyGame rendering system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Car Physics &amp; Controls: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Created a simplified car movement system with forward motion and left/right turning capabilities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RL Environment Setup: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Defined state space (position, angle, distance from border) and action space (forward, left, right)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Reward System Design: </a:t>
            </a:r>
            <a:r>
              <a:rPr lang="en-US" sz="300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Implemented reward structure: +1 per frame alive, +100 for lap completion, -100 for crashes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71683" y="8928841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71267" y="713390"/>
            <a:ext cx="11430633" cy="173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CHALLENGES &amp; L</a:t>
            </a:r>
            <a:r>
              <a:rPr lang="en-US" b="true" sz="800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EARNINGS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7365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972490" y="900019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9381" y="2872337"/>
            <a:ext cx="4556532" cy="3297979"/>
            <a:chOff x="0" y="0"/>
            <a:chExt cx="1019440" cy="7378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9440" cy="737862"/>
            </a:xfrm>
            <a:custGeom>
              <a:avLst/>
              <a:gdLst/>
              <a:ahLst/>
              <a:cxnLst/>
              <a:rect r="r" b="b" t="t" l="l"/>
              <a:pathLst>
                <a:path h="737862" w="1019440">
                  <a:moveTo>
                    <a:pt x="816240" y="0"/>
                  </a:moveTo>
                  <a:cubicBezTo>
                    <a:pt x="928464" y="0"/>
                    <a:pt x="1019440" y="165176"/>
                    <a:pt x="1019440" y="368931"/>
                  </a:cubicBezTo>
                  <a:cubicBezTo>
                    <a:pt x="1019440" y="572686"/>
                    <a:pt x="928464" y="737862"/>
                    <a:pt x="816240" y="737862"/>
                  </a:cubicBezTo>
                  <a:lnTo>
                    <a:pt x="203200" y="737862"/>
                  </a:lnTo>
                  <a:cubicBezTo>
                    <a:pt x="90976" y="737862"/>
                    <a:pt x="0" y="572686"/>
                    <a:pt x="0" y="368931"/>
                  </a:cubicBezTo>
                  <a:cubicBezTo>
                    <a:pt x="0" y="1651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19440" cy="775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State Space Design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Determining the optimal state representation for the car's position, angle, and track boundaries required multiple iterations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08317" y="2872337"/>
            <a:ext cx="4556532" cy="3297979"/>
            <a:chOff x="0" y="0"/>
            <a:chExt cx="1019440" cy="7378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440" cy="737862"/>
            </a:xfrm>
            <a:custGeom>
              <a:avLst/>
              <a:gdLst/>
              <a:ahLst/>
              <a:cxnLst/>
              <a:rect r="r" b="b" t="t" l="l"/>
              <a:pathLst>
                <a:path h="737862" w="1019440">
                  <a:moveTo>
                    <a:pt x="816240" y="0"/>
                  </a:moveTo>
                  <a:cubicBezTo>
                    <a:pt x="928464" y="0"/>
                    <a:pt x="1019440" y="165176"/>
                    <a:pt x="1019440" y="368931"/>
                  </a:cubicBezTo>
                  <a:cubicBezTo>
                    <a:pt x="1019440" y="572686"/>
                    <a:pt x="928464" y="737862"/>
                    <a:pt x="816240" y="737862"/>
                  </a:cubicBezTo>
                  <a:lnTo>
                    <a:pt x="203200" y="737862"/>
                  </a:lnTo>
                  <a:cubicBezTo>
                    <a:pt x="90976" y="737862"/>
                    <a:pt x="0" y="572686"/>
                    <a:pt x="0" y="368931"/>
                  </a:cubicBezTo>
                  <a:cubicBezTo>
                    <a:pt x="0" y="1651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19440" cy="775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Reward System Balancing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</a:t>
              </a: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inding the right balance between positive rewards (staying on track) and negative rewards (crashes) to encourage learning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17118" y="2872337"/>
            <a:ext cx="4556532" cy="3297979"/>
            <a:chOff x="0" y="0"/>
            <a:chExt cx="1019440" cy="7378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9440" cy="737862"/>
            </a:xfrm>
            <a:custGeom>
              <a:avLst/>
              <a:gdLst/>
              <a:ahLst/>
              <a:cxnLst/>
              <a:rect r="r" b="b" t="t" l="l"/>
              <a:pathLst>
                <a:path h="737862" w="1019440">
                  <a:moveTo>
                    <a:pt x="816240" y="0"/>
                  </a:moveTo>
                  <a:cubicBezTo>
                    <a:pt x="928464" y="0"/>
                    <a:pt x="1019440" y="165176"/>
                    <a:pt x="1019440" y="368931"/>
                  </a:cubicBezTo>
                  <a:cubicBezTo>
                    <a:pt x="1019440" y="572686"/>
                    <a:pt x="928464" y="737862"/>
                    <a:pt x="816240" y="737862"/>
                  </a:cubicBezTo>
                  <a:lnTo>
                    <a:pt x="203200" y="737862"/>
                  </a:lnTo>
                  <a:cubicBezTo>
                    <a:pt x="90976" y="737862"/>
                    <a:pt x="0" y="572686"/>
                    <a:pt x="0" y="368931"/>
                  </a:cubicBezTo>
                  <a:cubicBezTo>
                    <a:pt x="0" y="1651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19440" cy="775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Training Convergence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Ini</a:t>
              </a: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tial training runs showed slow convergence, requiring hyperparameter tuning and exploration strategy adjustments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65700" y="6598942"/>
            <a:ext cx="9041768" cy="3344210"/>
            <a:chOff x="0" y="0"/>
            <a:chExt cx="2381371" cy="8807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81371" cy="880780"/>
            </a:xfrm>
            <a:custGeom>
              <a:avLst/>
              <a:gdLst/>
              <a:ahLst/>
              <a:cxnLst/>
              <a:rect r="r" b="b" t="t" l="l"/>
              <a:pathLst>
                <a:path h="880780" w="2381371">
                  <a:moveTo>
                    <a:pt x="43668" y="0"/>
                  </a:moveTo>
                  <a:lnTo>
                    <a:pt x="2337703" y="0"/>
                  </a:lnTo>
                  <a:cubicBezTo>
                    <a:pt x="2361820" y="0"/>
                    <a:pt x="2381371" y="19551"/>
                    <a:pt x="2381371" y="43668"/>
                  </a:cubicBezTo>
                  <a:lnTo>
                    <a:pt x="2381371" y="837111"/>
                  </a:lnTo>
                  <a:cubicBezTo>
                    <a:pt x="2381371" y="861229"/>
                    <a:pt x="2361820" y="880780"/>
                    <a:pt x="2337703" y="880780"/>
                  </a:cubicBezTo>
                  <a:lnTo>
                    <a:pt x="43668" y="880780"/>
                  </a:lnTo>
                  <a:cubicBezTo>
                    <a:pt x="19551" y="880780"/>
                    <a:pt x="0" y="861229"/>
                    <a:pt x="0" y="837111"/>
                  </a:cubicBezTo>
                  <a:lnTo>
                    <a:pt x="0" y="43668"/>
                  </a:lnTo>
                  <a:cubicBezTo>
                    <a:pt x="0" y="19551"/>
                    <a:pt x="19551" y="0"/>
                    <a:pt x="43668" y="0"/>
                  </a:cubicBez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2381371" cy="947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Key Learnings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Reinforcement Learning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Game Development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Experimentation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Collaboration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 Analysis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397" y="3536680"/>
            <a:ext cx="16129160" cy="5361738"/>
            <a:chOff x="0" y="0"/>
            <a:chExt cx="4248009" cy="1412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009" cy="1412145"/>
            </a:xfrm>
            <a:custGeom>
              <a:avLst/>
              <a:gdLst/>
              <a:ahLst/>
              <a:cxnLst/>
              <a:rect r="r" b="b" t="t" l="l"/>
              <a:pathLst>
                <a:path h="1412145" w="4248009">
                  <a:moveTo>
                    <a:pt x="24480" y="0"/>
                  </a:moveTo>
                  <a:lnTo>
                    <a:pt x="4223529" y="0"/>
                  </a:lnTo>
                  <a:cubicBezTo>
                    <a:pt x="4230022" y="0"/>
                    <a:pt x="4236248" y="2579"/>
                    <a:pt x="4240839" y="7170"/>
                  </a:cubicBezTo>
                  <a:cubicBezTo>
                    <a:pt x="4245430" y="11761"/>
                    <a:pt x="4248009" y="17987"/>
                    <a:pt x="4248009" y="24480"/>
                  </a:cubicBezTo>
                  <a:lnTo>
                    <a:pt x="4248009" y="1387665"/>
                  </a:lnTo>
                  <a:cubicBezTo>
                    <a:pt x="4248009" y="1394158"/>
                    <a:pt x="4245430" y="1400384"/>
                    <a:pt x="4240839" y="1404975"/>
                  </a:cubicBezTo>
                  <a:cubicBezTo>
                    <a:pt x="4236248" y="1409566"/>
                    <a:pt x="4230022" y="1412145"/>
                    <a:pt x="4223529" y="1412145"/>
                  </a:cubicBezTo>
                  <a:lnTo>
                    <a:pt x="24480" y="1412145"/>
                  </a:lnTo>
                  <a:cubicBezTo>
                    <a:pt x="17987" y="1412145"/>
                    <a:pt x="11761" y="1409566"/>
                    <a:pt x="7170" y="1404975"/>
                  </a:cubicBezTo>
                  <a:cubicBezTo>
                    <a:pt x="2579" y="1400384"/>
                    <a:pt x="0" y="1394158"/>
                    <a:pt x="0" y="1387665"/>
                  </a:cubicBezTo>
                  <a:lnTo>
                    <a:pt x="0" y="24480"/>
                  </a:lnTo>
                  <a:cubicBezTo>
                    <a:pt x="0" y="17987"/>
                    <a:pt x="2579" y="11761"/>
                    <a:pt x="7170" y="7170"/>
                  </a:cubicBezTo>
                  <a:cubicBezTo>
                    <a:pt x="11761" y="2579"/>
                    <a:pt x="17987" y="0"/>
                    <a:pt x="24480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009" cy="1450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65670" y="4578454"/>
            <a:ext cx="20882154" cy="321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5569" indent="-397784" lvl="1">
              <a:lnSpc>
                <a:spcPts val="5158"/>
              </a:lnSpc>
              <a:buFont typeface="Arial"/>
              <a:buChar char="•"/>
            </a:pPr>
            <a:r>
              <a:rPr lang="en-US" sz="3684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Implement multiple track layouts for generalization testing</a:t>
            </a:r>
          </a:p>
          <a:p>
            <a:pPr algn="just" marL="795569" indent="-397784" lvl="1">
              <a:lnSpc>
                <a:spcPts val="5158"/>
              </a:lnSpc>
              <a:buFont typeface="Arial"/>
              <a:buChar char="•"/>
            </a:pPr>
            <a:r>
              <a:rPr lang="en-US" sz="3684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Add realistic car physics and environmental factors</a:t>
            </a:r>
          </a:p>
          <a:p>
            <a:pPr algn="just" marL="795569" indent="-397784" lvl="1">
              <a:lnSpc>
                <a:spcPts val="5158"/>
              </a:lnSpc>
              <a:buFont typeface="Arial"/>
              <a:buChar char="•"/>
            </a:pPr>
            <a:r>
              <a:rPr lang="en-US" sz="3684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Develop m</a:t>
            </a:r>
            <a:r>
              <a:rPr lang="en-US" sz="3684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ultiplayer racing with multiple AI agents</a:t>
            </a:r>
          </a:p>
          <a:p>
            <a:pPr algn="just" marL="795569" indent="-397784" lvl="1">
              <a:lnSpc>
                <a:spcPts val="5158"/>
              </a:lnSpc>
              <a:buFont typeface="Arial"/>
              <a:buChar char="•"/>
            </a:pPr>
            <a:r>
              <a:rPr lang="en-US" sz="3684">
                <a:solidFill>
                  <a:srgbClr val="252D37"/>
                </a:solidFill>
                <a:latin typeface="Maven Pro"/>
                <a:ea typeface="Maven Pro"/>
                <a:cs typeface="Maven Pro"/>
                <a:sym typeface="Maven Pro"/>
              </a:rPr>
              <a:t>Integrate computer vision for track detection from images</a:t>
            </a:r>
          </a:p>
          <a:p>
            <a:pPr algn="just">
              <a:lnSpc>
                <a:spcPts val="515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145692" y="1899121"/>
            <a:ext cx="8865010" cy="91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b="true" sz="812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F</a:t>
            </a:r>
            <a:r>
              <a:rPr lang="en-US" b="true" sz="812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UTURE WORK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73650" y="82296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42983" y="9077308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4150" y="3918074"/>
            <a:ext cx="12779699" cy="179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5"/>
              </a:lnSpc>
            </a:pPr>
            <a:r>
              <a:rPr lang="en-US" b="true" sz="15544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974593"/>
            <a:ext cx="809919" cy="3227938"/>
          </a:xfrm>
          <a:custGeom>
            <a:avLst/>
            <a:gdLst/>
            <a:ahLst/>
            <a:cxnLst/>
            <a:rect r="r" b="b" t="t" l="l"/>
            <a:pathLst>
              <a:path h="3227938" w="809919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3969" y="8304597"/>
            <a:ext cx="4261740" cy="2130870"/>
          </a:xfrm>
          <a:custGeom>
            <a:avLst/>
            <a:gdLst/>
            <a:ahLst/>
            <a:cxnLst/>
            <a:rect r="r" b="b" t="t" l="l"/>
            <a:pathLst>
              <a:path h="2130870" w="426174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7582856" y="118636"/>
            <a:ext cx="809919" cy="3227938"/>
          </a:xfrm>
          <a:custGeom>
            <a:avLst/>
            <a:gdLst/>
            <a:ahLst/>
            <a:cxnLst/>
            <a:rect r="r" b="b" t="t" l="l"/>
            <a:pathLst>
              <a:path h="3227938" w="809919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517066" y="-114300"/>
            <a:ext cx="4261740" cy="2130870"/>
          </a:xfrm>
          <a:custGeom>
            <a:avLst/>
            <a:gdLst/>
            <a:ahLst/>
            <a:cxnLst/>
            <a:rect r="r" b="b" t="t" l="l"/>
            <a:pathLst>
              <a:path h="2130870" w="426174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DAGsg3hjpzo</dc:identifier>
  <dcterms:modified xsi:type="dcterms:W3CDTF">2011-08-01T06:04:30Z</dcterms:modified>
  <cp:revision>1</cp:revision>
  <dc:title>Research project</dc:title>
</cp:coreProperties>
</file>